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8" r:id="rId2"/>
    <p:sldId id="299" r:id="rId3"/>
    <p:sldId id="300" r:id="rId4"/>
    <p:sldId id="263" r:id="rId5"/>
    <p:sldId id="293" r:id="rId6"/>
    <p:sldId id="294" r:id="rId7"/>
    <p:sldId id="288" r:id="rId8"/>
    <p:sldId id="296" r:id="rId9"/>
    <p:sldId id="295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6B9C7-121B-4686-BC72-52B82F4CA2F1}" v="47" dt="2020-12-09T06:37:0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425" autoAdjust="0"/>
  </p:normalViewPr>
  <p:slideViewPr>
    <p:cSldViewPr snapToGrid="0">
      <p:cViewPr varScale="1">
        <p:scale>
          <a:sx n="97" d="100"/>
          <a:sy n="97" d="100"/>
        </p:scale>
        <p:origin x="48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D5DC-A4D2-43DE-AB18-3CC387A825D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E4EB6-0454-427D-9FD8-1EB6793E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E4EB6-0454-427D-9FD8-1EB6793EB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A8D3-356D-4279-AE42-C5E151810039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8EC2-FA5F-4A99-97E9-A7815E4FD56C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3A57-F1FC-4414-8681-CEE2A7B30BF9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D97-9073-4A3D-BE12-6B5FD00D8E8A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5173-16E4-4EED-87BA-456C6B68E34B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5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1049-2CAB-472D-A180-79219B9BBA58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93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500577"/>
            <a:ext cx="5183188" cy="3597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B2D6-1337-4542-9281-61AFC23E48E8}" type="datetime1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1D7C-F731-4285-B2C7-C468BCB279B6}" type="datetime1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19-5EF9-45EB-9870-BC821DD2BBA2}" type="datetime1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8DED-5F0A-4E6C-AFD5-76C2B28B9216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F85A-959B-4C0A-AAE2-1E24D7E6C626}" type="datetime1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4761-D079-4B70-9E76-77533F3BED29}" type="datetime1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666"/>
            <a:ext cx="12192000" cy="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ran/Projec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23" Type="http://schemas.openxmlformats.org/officeDocument/2006/relationships/image" Target="../media/image23.jpeg"/><Relationship Id="rId10" Type="http://schemas.openxmlformats.org/officeDocument/2006/relationships/image" Target="../media/image10.jp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eLdAGZu-VY&amp;list=PLTPQEx-31JXhosblxX6bQnCK_qy2No6uC&amp;index=14" TargetMode="External"/><Relationship Id="rId3" Type="http://schemas.openxmlformats.org/officeDocument/2006/relationships/hyperlink" Target="http://grail.cs.washington.edu/projects/nba_players/" TargetMode="External"/><Relationship Id="rId7" Type="http://schemas.openxmlformats.org/officeDocument/2006/relationships/hyperlink" Target="https://homes.cs.washington.edu/~mones/production.html" TargetMode="External"/><Relationship Id="rId2" Type="http://schemas.openxmlformats.org/officeDocument/2006/relationships/hyperlink" Target="https://www.youtube.com/watch?v=S7nL9IGWGq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EESvghKBUc&amp;list=PLTPQEx-31JXhosblxX6bQnCK_qy2No6uC&amp;index=3" TargetMode="External"/><Relationship Id="rId5" Type="http://schemas.openxmlformats.org/officeDocument/2006/relationships/hyperlink" Target="https://www.youtube.com/watch?v=h1NqpK4gDrM&amp;list=PLTPQEx-31JXhusD9twkKlguRlaQowh-Vw&amp;index=10" TargetMode="External"/><Relationship Id="rId4" Type="http://schemas.openxmlformats.org/officeDocument/2006/relationships/hyperlink" Target="https://www.youtube.com/watch?v=iMj9yz24gP8" TargetMode="External"/><Relationship Id="rId9" Type="http://schemas.openxmlformats.org/officeDocument/2006/relationships/hyperlink" Target="https://youtu.be/MTqUYFN5BbI?list=PLTPQEx-31JXhusD9twkKlguRlaQowh-Vw&amp;t=22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54/" TargetMode="External"/><Relationship Id="rId7" Type="http://schemas.openxmlformats.org/officeDocument/2006/relationships/hyperlink" Target="https://www.cs.washington.edu/academics/ugrad/nonmajor-options/intro-courses" TargetMode="External"/><Relationship Id="rId2" Type="http://schemas.openxmlformats.org/officeDocument/2006/relationships/hyperlink" Target="https://courses.cs.washington.edu/courses/cse14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cs.washington.edu/courses/cse180/" TargetMode="External"/><Relationship Id="rId5" Type="http://schemas.openxmlformats.org/officeDocument/2006/relationships/hyperlink" Target="https://courses.cs.washington.edu/courses/cse163/" TargetMode="External"/><Relationship Id="rId4" Type="http://schemas.openxmlformats.org/officeDocument/2006/relationships/hyperlink" Target="https://courses.cs.washington.edu/courses/cse16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CSE 142!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7799"/>
          </a:xfrm>
        </p:spPr>
        <p:txBody>
          <a:bodyPr/>
          <a:lstStyle/>
          <a:p>
            <a:r>
              <a:rPr lang="en-US" dirty="0"/>
              <a:t>Miya </a:t>
            </a:r>
            <a:r>
              <a:rPr lang="en-US" dirty="0" err="1"/>
              <a:t>Natsuhara</a:t>
            </a:r>
            <a:endParaRPr lang="en-US" dirty="0"/>
          </a:p>
          <a:p>
            <a:r>
              <a:rPr lang="en-US" dirty="0"/>
              <a:t>Spring 2021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701912"/>
            <a:ext cx="9144000" cy="100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Please make sure your microphone is muted.</a:t>
            </a:r>
          </a:p>
          <a:p>
            <a:r>
              <a:rPr lang="en-US" i="1" dirty="0"/>
              <a:t>If you’re willing, turn on your video so we can see you!</a:t>
            </a:r>
          </a:p>
        </p:txBody>
      </p:sp>
    </p:spTree>
    <p:extLst>
      <p:ext uri="{BB962C8B-B14F-4D97-AF65-F5344CB8AC3E}">
        <p14:creationId xmlns:p14="http://schemas.microsoft.com/office/powerpoint/2010/main" val="87820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D3C-2C0C-4879-B5D1-46982B31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290D-B2EC-425B-AA3F-C04F4AF8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I get better at programming?</a:t>
            </a:r>
          </a:p>
          <a:p>
            <a:pPr lvl="1"/>
            <a:r>
              <a:rPr lang="en-US" dirty="0"/>
              <a:t>Practice!</a:t>
            </a:r>
          </a:p>
          <a:p>
            <a:r>
              <a:rPr lang="en-US" dirty="0"/>
              <a:t>How can I learn to X?</a:t>
            </a:r>
          </a:p>
          <a:p>
            <a:pPr lvl="1"/>
            <a:r>
              <a:rPr lang="en-US" dirty="0"/>
              <a:t>Search online, read books, look at examples</a:t>
            </a:r>
          </a:p>
          <a:p>
            <a:r>
              <a:rPr lang="en-US" dirty="0"/>
              <a:t>What should I work on next?</a:t>
            </a:r>
          </a:p>
          <a:p>
            <a:pPr lvl="1"/>
            <a:r>
              <a:rPr lang="en-US" dirty="0"/>
              <a:t>Anything you can think of! (</a:t>
            </a:r>
            <a:r>
              <a:rPr lang="en-US" dirty="0">
                <a:hlinkClick r:id="rId2"/>
              </a:rPr>
              <a:t>Here are some ideas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Beware: it’s hard to tell what’s easy and what’s hard.</a:t>
            </a:r>
          </a:p>
          <a:p>
            <a:r>
              <a:rPr lang="en-US" dirty="0"/>
              <a:t>Should I learn another language? Which one?</a:t>
            </a:r>
          </a:p>
          <a:p>
            <a:pPr lvl="1"/>
            <a:r>
              <a:rPr lang="en-US" dirty="0"/>
              <a:t>That depends– what do you want to do?</a:t>
            </a:r>
          </a:p>
          <a:p>
            <a:r>
              <a:rPr lang="en-US" dirty="0"/>
              <a:t>What’s the best programming language?</a:t>
            </a:r>
          </a:p>
          <a:p>
            <a:pPr lvl="1"/>
            <a:r>
              <a:rPr lang="en-US" dirty="0"/>
              <a:t>😠 (take CSE 341)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97661-31A6-4611-9FCE-45114F78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F8D09-AA25-4358-A74F-84355AD9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61C397-8351-4B61-8315-37C0AF1D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DB75A-D202-4FB3-B58C-1977A686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65C32-6518-4F77-8A7E-D9EA59EE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ABB7A-8F3B-4C6F-9AC8-A7F9BD965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90688"/>
            <a:ext cx="411479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C04C22-469D-4C40-8055-C5567455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You Made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B679B-EA78-443B-B79E-899A295F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2FE93-C643-432D-A6B8-94DCC635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8FE3B-DD96-4312-B408-8B2E5ED59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81" y="1555955"/>
            <a:ext cx="4426974" cy="44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0" y="336424"/>
            <a:ext cx="10515600" cy="1325563"/>
          </a:xfrm>
        </p:spPr>
        <p:txBody>
          <a:bodyPr/>
          <a:lstStyle/>
          <a:p>
            <a:r>
              <a:rPr lang="en-US" dirty="0"/>
              <a:t>Thank your TAs!!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75030-51BE-40B3-8F5F-FE5F2EC2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1143" y="6361440"/>
            <a:ext cx="4114800" cy="365125"/>
          </a:xfrm>
        </p:spPr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pic>
        <p:nvPicPr>
          <p:cNvPr id="190" name="Picture 189">
            <a:extLst>
              <a:ext uri="{FF2B5EF4-FFF2-40B4-BE49-F238E27FC236}">
                <a16:creationId xmlns:a16="http://schemas.microsoft.com/office/drawing/2014/main" id="{AC2F7416-84E8-414B-AE4D-82F8DD066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305" y="1381859"/>
            <a:ext cx="1004973" cy="1339964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48FF140B-CDEC-4F67-97AA-F5F1D9573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714" y="1578274"/>
            <a:ext cx="1228011" cy="1228011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BAC5F29-11BB-44D5-8239-FF254949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355" y="3451716"/>
            <a:ext cx="1028558" cy="1028558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C395A6B8-3BEA-4C42-B8E3-1FD1A8B49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7599" y="1595575"/>
            <a:ext cx="962740" cy="962112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1C6B9DC0-DDFB-4DD4-8FA9-8676126808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9187" y="4710158"/>
            <a:ext cx="1018851" cy="105686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B580587F-28D8-4B5B-B5A8-06939DA3C7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7782" y="1839958"/>
            <a:ext cx="1028557" cy="1028127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CAC002C1-9BA8-467F-A67E-1F686F4CA3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0075" y="3230996"/>
            <a:ext cx="1140842" cy="1140842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CA98DDD-8D09-4DB7-875E-B9C7F0B0F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3176" y="3282454"/>
            <a:ext cx="1028559" cy="1028559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16CEE0B5-9B59-48E0-85F3-70B3ACCF5C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6637" y="384126"/>
            <a:ext cx="1106786" cy="1106786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CCC0AC6-0D75-4C63-A885-E54BE82D7E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2880" y="3694050"/>
            <a:ext cx="1102113" cy="1031162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73005B37-41F5-4194-A885-96C426313D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5952" y="3106387"/>
            <a:ext cx="1134171" cy="1134171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2BEDDF57-A9B7-4EDA-861A-8DCED1E50E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50" y="4602628"/>
            <a:ext cx="1072837" cy="1001875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BD9E6091-43C9-42D5-B2B5-5A8375766D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7176" y="4926772"/>
            <a:ext cx="1210279" cy="1136369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7EC22CD5-83DE-4130-B81E-BE3DC60FCB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519" y="193849"/>
            <a:ext cx="1297063" cy="1297063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C8A2FA2A-BD81-493F-9ED3-5F1FE5F73D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892" y="4797786"/>
            <a:ext cx="1210280" cy="121028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4165367C-E037-4885-BB9F-79A6974B15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368" y="4602628"/>
            <a:ext cx="1194719" cy="1194719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6318177E-778B-4908-9E32-DE261ABDBFB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4116" y="2756731"/>
            <a:ext cx="1051446" cy="1051446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518FBDE0-06C3-4DB9-B7DC-226EC3D443E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1579" y="1621858"/>
            <a:ext cx="1140842" cy="1140842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D59AB1CD-1844-430E-B778-043BAE9B32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5277" y="1677504"/>
            <a:ext cx="939993" cy="939993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DC56916B-5B68-4AA7-8C2B-24A2BCCC01A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6539" y="2868085"/>
            <a:ext cx="1041082" cy="1044135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063F2A62-96FB-442A-9DA0-C2FA41B1975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163" y="2222862"/>
            <a:ext cx="1003360" cy="100336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0ADC5375-ACD7-4950-8410-A7AEB73444B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8856" y="244953"/>
            <a:ext cx="1082804" cy="1082804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266EBE25-A7AA-4ED6-B885-E2D068902FE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8345" y="849989"/>
            <a:ext cx="1006966" cy="1009588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22EBF7EB-638C-4ADE-ACAD-C929CAFEC16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024" y="4807392"/>
            <a:ext cx="1140843" cy="1140843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02104637-0496-48FB-A618-7917757CD2D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8077" y="4016611"/>
            <a:ext cx="1051446" cy="17581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CE59B-B3CB-494C-989E-D8A74DC9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or “What </a:t>
            </a:r>
            <a:r>
              <a:rPr lang="en-US" i="1" strike="sngStrike" dirty="0"/>
              <a:t>will</a:t>
            </a:r>
            <a:r>
              <a:rPr lang="en-US" b="1" i="1" dirty="0"/>
              <a:t> did</a:t>
            </a:r>
            <a:r>
              <a:rPr lang="en-US" i="1" dirty="0"/>
              <a:t> I learn in this class?”</a:t>
            </a:r>
          </a:p>
          <a:p>
            <a:pPr marL="0" indent="0">
              <a:buNone/>
            </a:pPr>
            <a:endParaRPr lang="en-US" i="1" dirty="0"/>
          </a:p>
          <a:p>
            <a:pPr>
              <a:spcBef>
                <a:spcPts val="1800"/>
              </a:spcBef>
            </a:pPr>
            <a:r>
              <a:rPr lang="en-US" b="1" dirty="0"/>
              <a:t>Functionality/Behavior:</a:t>
            </a:r>
            <a:r>
              <a:rPr lang="en-US" dirty="0"/>
              <a:t> Write functionally correct Java programs that meet a provided specification and/or solve a specified problem</a:t>
            </a:r>
          </a:p>
          <a:p>
            <a:pPr>
              <a:spcBef>
                <a:spcPts val="1800"/>
              </a:spcBef>
            </a:pPr>
            <a:r>
              <a:rPr lang="en-US" b="1" dirty="0"/>
              <a:t>Functional Decomposition:</a:t>
            </a:r>
            <a:r>
              <a:rPr lang="en-US" dirty="0"/>
              <a:t> Break down problems into </a:t>
            </a:r>
            <a:r>
              <a:rPr lang="en-US" dirty="0" err="1"/>
              <a:t>subproblems</a:t>
            </a:r>
            <a:r>
              <a:rPr lang="en-US" dirty="0"/>
              <a:t> that are modular and reusable, and define methods to represent those </a:t>
            </a:r>
            <a:r>
              <a:rPr lang="en-US" dirty="0" err="1"/>
              <a:t>subproblems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Control Structures:</a:t>
            </a:r>
            <a:r>
              <a:rPr lang="en-US" dirty="0"/>
              <a:t> Select and apply control structures (e.g. methods, loops, conditionals) to manage the flow of control and information in programs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Data Abstraction:</a:t>
            </a:r>
            <a:r>
              <a:rPr lang="en-US" dirty="0"/>
              <a:t> Select and apply basic data abstractions (e.g. variables, parameters, arrays, classes) to manage and manipulate data in programs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Code Quality:</a:t>
            </a:r>
            <a:r>
              <a:rPr lang="en-US" dirty="0"/>
              <a:t> Define programs that are well-written, readable, maintainable, and conform to established standards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2CB8-4E23-48BB-8D38-BEE98E80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(Partial) Topic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15CB-1F78-422D-9C32-D02DB8CA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488"/>
            <a:ext cx="10515600" cy="3818653"/>
          </a:xfrm>
        </p:spPr>
        <p:txBody>
          <a:bodyPr numCol="2">
            <a:normAutofit/>
          </a:bodyPr>
          <a:lstStyle/>
          <a:p>
            <a:r>
              <a:rPr lang="en-US" dirty="0"/>
              <a:t>Methods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Return Values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Loops (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/>
              <a:t>)</a:t>
            </a:r>
          </a:p>
          <a:p>
            <a:r>
              <a:rPr lang="en-US" dirty="0"/>
              <a:t>Conditionals</a:t>
            </a:r>
          </a:p>
          <a:p>
            <a:r>
              <a:rPr lang="en-US" dirty="0"/>
              <a:t>Console (User) I/O</a:t>
            </a:r>
          </a:p>
          <a:p>
            <a:r>
              <a:rPr lang="en-US" dirty="0"/>
              <a:t>File I/O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Inheritance</a:t>
            </a:r>
          </a:p>
          <a:p>
            <a:r>
              <a:rPr lang="en-US" dirty="0" err="1">
                <a:latin typeface="Consolas" panose="020B0609020204030204" pitchFamily="49" charset="0"/>
              </a:rPr>
              <a:t>ArrayList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268F-1CD0-4D78-8F4C-5D703DE2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8FD7B-087E-40A4-A6E2-FFD1AF99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B4DCB-1665-4E22-ACB0-524203AD5A6E}"/>
              </a:ext>
            </a:extLst>
          </p:cNvPr>
          <p:cNvSpPr txBox="1">
            <a:spLocks/>
          </p:cNvSpPr>
          <p:nvPr/>
        </p:nvSpPr>
        <p:spPr>
          <a:xfrm>
            <a:off x="838200" y="1469246"/>
            <a:ext cx="10515600" cy="6950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or another view on “What did I learn in this class?”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5279-8427-42DA-8BE6-C780DD5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A508-A253-40F8-B3E8-DD700C63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or “What did I learn in this class without realizing it?”</a:t>
            </a:r>
          </a:p>
          <a:p>
            <a:r>
              <a:rPr lang="en-US" b="1" dirty="0"/>
              <a:t>Computational thinking: </a:t>
            </a:r>
            <a:r>
              <a:rPr lang="en-US" dirty="0"/>
              <a:t>breaking problems down into smaller, well-defined steps that can be recombined</a:t>
            </a:r>
          </a:p>
          <a:p>
            <a:pPr lvl="1"/>
            <a:r>
              <a:rPr lang="en-US" dirty="0"/>
              <a:t>“Thinking like a computer” (Also called algorithmic thinking)</a:t>
            </a:r>
          </a:p>
          <a:p>
            <a:r>
              <a:rPr lang="en-US" b="1" dirty="0"/>
              <a:t>Testing: </a:t>
            </a:r>
            <a:r>
              <a:rPr lang="en-US" dirty="0"/>
              <a:t>determining whether or not a program works as expected</a:t>
            </a:r>
          </a:p>
          <a:p>
            <a:pPr lvl="1"/>
            <a:r>
              <a:rPr lang="en-US" dirty="0"/>
              <a:t>Requires really knowing what “as expected” means</a:t>
            </a:r>
          </a:p>
          <a:p>
            <a:r>
              <a:rPr lang="en-US" b="1" dirty="0"/>
              <a:t>Debugging: </a:t>
            </a:r>
            <a:r>
              <a:rPr lang="en-US" dirty="0"/>
              <a:t>finding and fixing errors in existing code</a:t>
            </a:r>
          </a:p>
          <a:p>
            <a:pPr lvl="1"/>
            <a:r>
              <a:rPr lang="en-US" dirty="0"/>
              <a:t>Often just as hard (or harder!) than writing the code in the first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CE81A-4B7D-481C-BAD4-58B84B59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98303-9135-4C5F-9DB7-B0EFE483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Grace Hopper&amp;#39;s Bug – Washington, D.C. - Atlas Obscura">
            <a:extLst>
              <a:ext uri="{FF2B5EF4-FFF2-40B4-BE49-F238E27FC236}">
                <a16:creationId xmlns:a16="http://schemas.microsoft.com/office/drawing/2014/main" id="{4E5E7CD6-04AB-412D-919F-1E3A6C8D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666750"/>
            <a:ext cx="5524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142 (or anywhere)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88" y="1544773"/>
            <a:ext cx="8576823" cy="42179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1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D296-C7A7-44A2-8EB4-8E2E6683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32E9-B48A-4924-AB1C-05399E7B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or “What can I do with what I learned?”</a:t>
            </a:r>
          </a:p>
          <a:p>
            <a:r>
              <a:rPr lang="en-US" dirty="0">
                <a:hlinkClick r:id="rId2"/>
              </a:rPr>
              <a:t>Detect and prevent toxicity online</a:t>
            </a:r>
            <a:endParaRPr lang="en-US" dirty="0"/>
          </a:p>
          <a:p>
            <a:r>
              <a:rPr lang="en-US" dirty="0">
                <a:hlinkClick r:id="rId3"/>
              </a:rPr>
              <a:t>Digitize basketball players</a:t>
            </a:r>
            <a:endParaRPr lang="en-US" dirty="0"/>
          </a:p>
          <a:p>
            <a:r>
              <a:rPr lang="en-US" dirty="0">
                <a:hlinkClick r:id="rId4"/>
              </a:rPr>
              <a:t>Help DHH people identify sounds</a:t>
            </a:r>
            <a:endParaRPr lang="en-US" dirty="0"/>
          </a:p>
          <a:p>
            <a:r>
              <a:rPr lang="en-US" dirty="0">
                <a:hlinkClick r:id="rId5"/>
              </a:rPr>
              <a:t>Figure out how to best distribute relief funds</a:t>
            </a:r>
            <a:endParaRPr lang="en-US" dirty="0"/>
          </a:p>
          <a:p>
            <a:r>
              <a:rPr lang="en-US" dirty="0">
                <a:hlinkClick r:id="rId6"/>
              </a:rPr>
              <a:t>Recognize disinformation online</a:t>
            </a:r>
            <a:endParaRPr lang="en-US" dirty="0"/>
          </a:p>
          <a:p>
            <a:r>
              <a:rPr lang="en-US" dirty="0">
                <a:hlinkClick r:id="rId7"/>
              </a:rPr>
              <a:t>Make movies</a:t>
            </a:r>
            <a:endParaRPr lang="en-US" dirty="0"/>
          </a:p>
          <a:p>
            <a:r>
              <a:rPr lang="en-US" dirty="0">
                <a:hlinkClick r:id="rId8"/>
              </a:rPr>
              <a:t>Improve digital collaboration</a:t>
            </a:r>
            <a:endParaRPr lang="en-US" dirty="0"/>
          </a:p>
          <a:p>
            <a:r>
              <a:rPr lang="en-US" dirty="0">
                <a:hlinkClick r:id="rId9"/>
              </a:rPr>
              <a:t>Fix Olympic badminton</a:t>
            </a:r>
            <a:endParaRPr lang="en-US" dirty="0"/>
          </a:p>
          <a:p>
            <a:r>
              <a:rPr lang="en-US" dirty="0"/>
              <a:t>And so much more!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B8E0C-6B95-4775-B629-2B606246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730EC-48A5-4293-80CE-BF98FA2C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3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1F-15C8-4FE3-95EA-156DACFA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Courses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D050A1-F946-4181-AB7E-095D16669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255623"/>
              </p:ext>
            </p:extLst>
          </p:nvPr>
        </p:nvGraphicFramePr>
        <p:xfrm>
          <a:off x="838200" y="2180860"/>
          <a:ext cx="10515600" cy="245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59">
                  <a:extLst>
                    <a:ext uri="{9D8B030D-6E8A-4147-A177-3AD203B41FA5}">
                      <a16:colId xmlns:a16="http://schemas.microsoft.com/office/drawing/2014/main" val="3199634870"/>
                    </a:ext>
                  </a:extLst>
                </a:gridCol>
                <a:gridCol w="8650941">
                  <a:extLst>
                    <a:ext uri="{9D8B030D-6E8A-4147-A177-3AD203B41FA5}">
                      <a16:colId xmlns:a16="http://schemas.microsoft.com/office/drawing/2014/main" val="1070835094"/>
                    </a:ext>
                  </a:extLst>
                </a:gridCol>
              </a:tblGrid>
              <a:tr h="409116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43686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CSE 143</a:t>
                      </a:r>
                      <a:r>
                        <a:rPr lang="en-US" dirty="0"/>
                        <a:t> *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programming with data structures (Java)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13755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CSE 154</a:t>
                      </a:r>
                      <a:r>
                        <a:rPr lang="en-US" dirty="0"/>
                        <a:t> *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web programming (several languages)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62408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CSE 160</a:t>
                      </a:r>
                      <a:r>
                        <a:rPr lang="en-US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programming for data analysis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70900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CSE 163</a:t>
                      </a:r>
                      <a:r>
                        <a:rPr lang="en-US" dirty="0"/>
                        <a:t> *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programming for data analysis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45931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CSE 180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data science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443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3E69-4F01-404C-87BC-0388FCC8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Wrap-Up - Spring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E520-33BD-47B3-9194-70DB7A12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D898E-7E5C-40CE-942E-165843DBE27C}"/>
              </a:ext>
            </a:extLst>
          </p:cNvPr>
          <p:cNvSpPr txBox="1"/>
          <p:nvPr/>
        </p:nvSpPr>
        <p:spPr>
          <a:xfrm>
            <a:off x="838200" y="4713194"/>
            <a:ext cx="891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Offered in Summer 2021</a:t>
            </a:r>
          </a:p>
          <a:p>
            <a:r>
              <a:rPr lang="en-US" dirty="0"/>
              <a:t>+ Offered in Autumn 2021</a:t>
            </a:r>
          </a:p>
          <a:p>
            <a:r>
              <a:rPr lang="en-US" dirty="0"/>
              <a:t>See also: </a:t>
            </a:r>
            <a:r>
              <a:rPr lang="en-US" dirty="0">
                <a:hlinkClick r:id="rId7"/>
              </a:rPr>
              <a:t>https://www.cs.washington.edu/academics/ugrad/nonmajor-options/intro-courses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0D297-F738-4AEC-9F2D-02C354B3687E}"/>
              </a:ext>
            </a:extLst>
          </p:cNvPr>
          <p:cNvSpPr txBox="1"/>
          <p:nvPr/>
        </p:nvSpPr>
        <p:spPr>
          <a:xfrm>
            <a:off x="838199" y="1657640"/>
            <a:ext cx="891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or “What can I do next?”</a:t>
            </a:r>
          </a:p>
        </p:txBody>
      </p:sp>
    </p:spTree>
    <p:extLst>
      <p:ext uri="{BB962C8B-B14F-4D97-AF65-F5344CB8AC3E}">
        <p14:creationId xmlns:p14="http://schemas.microsoft.com/office/powerpoint/2010/main" val="22933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613</Words>
  <Application>Microsoft Office PowerPoint</Application>
  <PresentationFormat>Widescreen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Office Theme</vt:lpstr>
      <vt:lpstr>Welcome to CSE 142!</vt:lpstr>
      <vt:lpstr>You Made It!</vt:lpstr>
      <vt:lpstr>Thank your TAs!!</vt:lpstr>
      <vt:lpstr>Learning Objectives</vt:lpstr>
      <vt:lpstr>(Partial) Topic List</vt:lpstr>
      <vt:lpstr>Underlying Skills</vt:lpstr>
      <vt:lpstr>Learning in CSE 142 (or anywhere)</vt:lpstr>
      <vt:lpstr>Applications of CS</vt:lpstr>
      <vt:lpstr>Future Courses</vt:lpstr>
      <vt:lpstr>Frequently Asked Questions</vt:lpstr>
      <vt:lpstr>Thank you!!!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142!</dc:title>
  <dc:creator>Brett Wortzman</dc:creator>
  <cp:lastModifiedBy>cse-loaner</cp:lastModifiedBy>
  <cp:revision>33</cp:revision>
  <dcterms:created xsi:type="dcterms:W3CDTF">2020-09-29T18:40:50Z</dcterms:created>
  <dcterms:modified xsi:type="dcterms:W3CDTF">2021-06-03T01:46:00Z</dcterms:modified>
</cp:coreProperties>
</file>